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31"/>
  </p:notesMasterIdLst>
  <p:sldIdLst>
    <p:sldId id="256" r:id="rId2"/>
    <p:sldId id="288" r:id="rId3"/>
    <p:sldId id="257" r:id="rId4"/>
    <p:sldId id="262" r:id="rId5"/>
    <p:sldId id="263" r:id="rId6"/>
    <p:sldId id="264" r:id="rId7"/>
    <p:sldId id="265" r:id="rId8"/>
    <p:sldId id="272" r:id="rId9"/>
    <p:sldId id="273" r:id="rId10"/>
    <p:sldId id="258" r:id="rId11"/>
    <p:sldId id="282" r:id="rId12"/>
    <p:sldId id="266" r:id="rId13"/>
    <p:sldId id="267" r:id="rId14"/>
    <p:sldId id="269" r:id="rId15"/>
    <p:sldId id="270" r:id="rId16"/>
    <p:sldId id="259" r:id="rId17"/>
    <p:sldId id="277" r:id="rId18"/>
    <p:sldId id="260" r:id="rId19"/>
    <p:sldId id="286" r:id="rId20"/>
    <p:sldId id="261" r:id="rId21"/>
    <p:sldId id="287" r:id="rId22"/>
    <p:sldId id="274" r:id="rId23"/>
    <p:sldId id="275" r:id="rId24"/>
    <p:sldId id="276" r:id="rId25"/>
    <p:sldId id="278" r:id="rId26"/>
    <p:sldId id="279" r:id="rId27"/>
    <p:sldId id="280"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40" autoAdjust="0"/>
  </p:normalViewPr>
  <p:slideViewPr>
    <p:cSldViewPr>
      <p:cViewPr varScale="1">
        <p:scale>
          <a:sx n="81" d="100"/>
          <a:sy n="81" d="100"/>
        </p:scale>
        <p:origin x="1522"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4D5968-0001-4421-84CC-F0126AA94B4F}" type="datetimeFigureOut">
              <a:rPr lang="en-US" smtClean="0"/>
              <a:pPr/>
              <a:t>6/9/2022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9630AD-D1DC-4367-B282-E66A1CD5F84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5" indent="0" algn="l" defTabSz="914400" rtl="0" eaLnBrk="1" fontAlgn="auto" latinLnBrk="0" hangingPunct="1">
              <a:lnSpc>
                <a:spcPct val="100000"/>
              </a:lnSpc>
              <a:spcBef>
                <a:spcPts val="0"/>
              </a:spcBef>
              <a:spcAft>
                <a:spcPts val="0"/>
              </a:spcAft>
              <a:buClrTx/>
              <a:buSzTx/>
              <a:buFontTx/>
              <a:buNone/>
              <a:tabLst/>
              <a:defRPr/>
            </a:pPr>
            <a:r>
              <a:rPr lang="en-US" b="1" i="1" u="sng" dirty="0"/>
              <a:t>Note</a:t>
            </a:r>
            <a:r>
              <a:rPr lang="en-US" dirty="0"/>
              <a:t>: There are about 500 other characters, items, spells, forts and environments. I have art for about 300 of them including the characters listed above. With art by </a:t>
            </a:r>
            <a:r>
              <a:rPr lang="en-US" dirty="0" err="1"/>
              <a:t>Ein</a:t>
            </a:r>
            <a:r>
              <a:rPr lang="en-US" dirty="0"/>
              <a:t> Lee, </a:t>
            </a:r>
            <a:r>
              <a:rPr lang="en-US" dirty="0" err="1"/>
              <a:t>Mohd</a:t>
            </a:r>
            <a:r>
              <a:rPr lang="en-US" dirty="0"/>
              <a:t> </a:t>
            </a:r>
            <a:r>
              <a:rPr lang="en-US" dirty="0" err="1"/>
              <a:t>Nur</a:t>
            </a:r>
            <a:r>
              <a:rPr lang="en-US" dirty="0"/>
              <a:t> </a:t>
            </a:r>
            <a:r>
              <a:rPr lang="en-US" dirty="0" err="1"/>
              <a:t>Iman</a:t>
            </a:r>
            <a:r>
              <a:rPr lang="en-US" dirty="0"/>
              <a:t> (</a:t>
            </a:r>
            <a:r>
              <a:rPr lang="en-US" dirty="0" err="1"/>
              <a:t>Popia</a:t>
            </a:r>
            <a:r>
              <a:rPr lang="en-US" dirty="0"/>
              <a:t>), Kenneth </a:t>
            </a:r>
            <a:r>
              <a:rPr lang="en-US" dirty="0" err="1"/>
              <a:t>Loh</a:t>
            </a:r>
            <a:r>
              <a:rPr lang="en-US" dirty="0"/>
              <a:t> and Brett </a:t>
            </a:r>
            <a:r>
              <a:rPr lang="en-US" dirty="0" err="1"/>
              <a:t>Ryans</a:t>
            </a:r>
            <a:r>
              <a:rPr lang="en-US" dirty="0"/>
              <a:t>.</a:t>
            </a:r>
          </a:p>
          <a:p>
            <a:endParaRPr lang="en-US" dirty="0"/>
          </a:p>
        </p:txBody>
      </p:sp>
      <p:sp>
        <p:nvSpPr>
          <p:cNvPr id="4" name="Slide Number Placeholder 3"/>
          <p:cNvSpPr>
            <a:spLocks noGrp="1"/>
          </p:cNvSpPr>
          <p:nvPr>
            <p:ph type="sldNum" sz="quarter" idx="10"/>
          </p:nvPr>
        </p:nvSpPr>
        <p:spPr/>
        <p:txBody>
          <a:bodyPr/>
          <a:lstStyle/>
          <a:p>
            <a:fld id="{199630AD-D1DC-4367-B282-E66A1CD5F848}"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9630AD-D1DC-4367-B282-E66A1CD5F848}"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904A137-402D-4120-8D3A-06633A1DF058}" type="datetime1">
              <a:rPr lang="en-US" smtClean="0"/>
              <a:pPr/>
              <a:t>6/9/2022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1B29D2B-81C9-4644-9B59-DD01AF43EA3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1548B9-4E0D-4FC1-9368-9B536ECE32E4}" type="datetime1">
              <a:rPr lang="en-US" smtClean="0"/>
              <a:pPr/>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29D2B-81C9-4644-9B59-DD01AF43EA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016B704-3321-4FF1-8DD8-583BF11653DD}" type="datetime1">
              <a:rPr lang="en-US" smtClean="0"/>
              <a:pPr/>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29D2B-81C9-4644-9B59-DD01AF43EA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B969F2A-E948-441D-A42F-7C1238F76655}" type="datetime1">
              <a:rPr lang="en-US" smtClean="0"/>
              <a:pPr/>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29D2B-81C9-4644-9B59-DD01AF43EA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5803330-E77B-4616-9B3F-D4A025A3D796}" type="datetime1">
              <a:rPr lang="en-US" smtClean="0"/>
              <a:pPr/>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29D2B-81C9-4644-9B59-DD01AF43EA3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B02F5FC-0F0E-4CA8-B29C-BE6DF784338C}" type="datetime1">
              <a:rPr lang="en-US" smtClean="0"/>
              <a:pPr/>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29D2B-81C9-4644-9B59-DD01AF43EA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1CDB3E4-152E-40E6-8874-0E7A74672486}" type="datetime1">
              <a:rPr lang="en-US" smtClean="0"/>
              <a:pPr/>
              <a:t>6/9/2022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29D2B-81C9-4644-9B59-DD01AF43EA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EE30770-5B20-413D-B96B-3D204008ABCC}" type="datetime1">
              <a:rPr lang="en-US" smtClean="0"/>
              <a:pPr/>
              <a:t>6/9/2022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29D2B-81C9-4644-9B59-DD01AF43EA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FE4E7-06E0-4DEF-AC6E-45C8DBD82ED9}" type="datetime1">
              <a:rPr lang="en-US" smtClean="0"/>
              <a:pPr/>
              <a:t>6/9/2022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29D2B-81C9-4644-9B59-DD01AF43EA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072633C-B6D5-4260-B52A-D847F0278306}" type="datetime1">
              <a:rPr lang="en-US" smtClean="0"/>
              <a:pPr/>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29D2B-81C9-4644-9B59-DD01AF43EA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5EE4396-4C53-4E67-96E9-12F7C42379F3}" type="datetime1">
              <a:rPr lang="en-US" smtClean="0"/>
              <a:pPr/>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1B29D2B-81C9-4644-9B59-DD01AF43EA3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845C34-06CA-459E-A093-EF6997AABB1E}" type="datetime1">
              <a:rPr lang="en-US" smtClean="0"/>
              <a:pPr/>
              <a:t>6/9/2022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1B29D2B-81C9-4644-9B59-DD01AF43EA3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descr="Game-Pitch-Image-#1.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5" name="Slide Number Placeholder 4"/>
          <p:cNvSpPr>
            <a:spLocks noGrp="1"/>
          </p:cNvSpPr>
          <p:nvPr>
            <p:ph type="sldNum" sz="quarter" idx="12"/>
          </p:nvPr>
        </p:nvSpPr>
        <p:spPr/>
        <p:txBody>
          <a:bodyPr/>
          <a:lstStyle/>
          <a:p>
            <a:fld id="{D1B29D2B-81C9-4644-9B59-DD01AF43EA30}"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Game mechanics</a:t>
            </a:r>
            <a:endParaRPr lang="en-US" sz="1600" dirty="0"/>
          </a:p>
        </p:txBody>
      </p:sp>
      <p:sp>
        <p:nvSpPr>
          <p:cNvPr id="3" name="Content Placeholder 2"/>
          <p:cNvSpPr>
            <a:spLocks noGrp="1"/>
          </p:cNvSpPr>
          <p:nvPr>
            <p:ph idx="1"/>
          </p:nvPr>
        </p:nvSpPr>
        <p:spPr/>
        <p:txBody>
          <a:bodyPr>
            <a:normAutofit/>
          </a:bodyPr>
          <a:lstStyle/>
          <a:p>
            <a:pPr algn="just"/>
            <a:r>
              <a:rPr lang="en-US" b="1" u="sng" dirty="0"/>
              <a:t>Brief</a:t>
            </a:r>
          </a:p>
          <a:p>
            <a:pPr lvl="1" algn="just"/>
            <a:r>
              <a:rPr lang="en-US" dirty="0"/>
              <a:t>Game play Mechanic #1</a:t>
            </a:r>
          </a:p>
          <a:p>
            <a:pPr lvl="2" algn="just"/>
            <a:r>
              <a:rPr lang="en-US" sz="2400" dirty="0"/>
              <a:t>Exploration</a:t>
            </a:r>
          </a:p>
          <a:p>
            <a:pPr algn="just">
              <a:buNone/>
            </a:pPr>
            <a:endParaRPr lang="en-US" sz="900" dirty="0"/>
          </a:p>
          <a:p>
            <a:pPr lvl="1" algn="just"/>
            <a:r>
              <a:rPr lang="en-US" dirty="0"/>
              <a:t>Game play Mechanic #2</a:t>
            </a:r>
          </a:p>
          <a:p>
            <a:pPr lvl="2" algn="just"/>
            <a:r>
              <a:rPr lang="en-US" sz="2400" dirty="0"/>
              <a:t>Turn based “Tower Defense” battles where characters, environments and rules of the game change based on the spells played from your inventory.</a:t>
            </a:r>
          </a:p>
          <a:p>
            <a:pPr algn="just"/>
            <a:endParaRPr lang="en-US" sz="1100" dirty="0"/>
          </a:p>
          <a:p>
            <a:pPr lvl="1" algn="just"/>
            <a:r>
              <a:rPr lang="en-US" dirty="0"/>
              <a:t>Game play  Mechanic #3</a:t>
            </a:r>
          </a:p>
          <a:p>
            <a:pPr lvl="2" algn="just"/>
            <a:r>
              <a:rPr lang="en-US" sz="2400" dirty="0"/>
              <a:t>Changing the rules of the game</a:t>
            </a:r>
          </a:p>
          <a:p>
            <a:endParaRPr lang="en-US" sz="1500" dirty="0"/>
          </a:p>
          <a:p>
            <a:endParaRPr lang="en-US"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Game mechanics </a:t>
            </a:r>
            <a:r>
              <a:rPr lang="en-US" sz="1600" b="1" dirty="0"/>
              <a:t>(</a:t>
            </a:r>
            <a:r>
              <a:rPr lang="en-US" sz="1600" b="1" dirty="0" err="1"/>
              <a:t>con’t</a:t>
            </a:r>
            <a:r>
              <a:rPr lang="en-US" sz="1600" b="1" dirty="0"/>
              <a:t>)</a:t>
            </a:r>
            <a:endParaRPr lang="en-US" sz="1600" dirty="0"/>
          </a:p>
        </p:txBody>
      </p:sp>
      <p:sp>
        <p:nvSpPr>
          <p:cNvPr id="3" name="Content Placeholder 2"/>
          <p:cNvSpPr>
            <a:spLocks noGrp="1"/>
          </p:cNvSpPr>
          <p:nvPr>
            <p:ph idx="1"/>
          </p:nvPr>
        </p:nvSpPr>
        <p:spPr/>
        <p:txBody>
          <a:bodyPr>
            <a:normAutofit/>
          </a:bodyPr>
          <a:lstStyle/>
          <a:p>
            <a:pPr algn="just"/>
            <a:endParaRPr lang="en-US" b="1" u="sng" dirty="0"/>
          </a:p>
          <a:p>
            <a:pPr algn="just"/>
            <a:r>
              <a:rPr lang="en-US" b="1" u="sng" dirty="0"/>
              <a:t>Examples</a:t>
            </a:r>
          </a:p>
          <a:p>
            <a:endParaRPr lang="en-US" sz="1500" dirty="0"/>
          </a:p>
          <a:p>
            <a:pPr lvl="2"/>
            <a:r>
              <a:rPr lang="en-US" sz="2400" dirty="0"/>
              <a:t>Example #1 – Casting the spell “Battle Arena” that forces players into a MOBA style mini-battle.</a:t>
            </a:r>
          </a:p>
          <a:p>
            <a:pPr>
              <a:buNone/>
            </a:pPr>
            <a:r>
              <a:rPr lang="en-US" sz="2400" dirty="0"/>
              <a:t> </a:t>
            </a:r>
          </a:p>
          <a:p>
            <a:pPr lvl="2"/>
            <a:r>
              <a:rPr lang="en-US" sz="2400" dirty="0"/>
              <a:t>Example #2 – Casting the spell “Atlantis” that forces players to fight underwater. </a:t>
            </a:r>
          </a:p>
          <a:p>
            <a:endParaRPr lang="en-US"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11</a:t>
            </a:fld>
            <a:endParaRPr lang="en-US"/>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Game Mechanics </a:t>
            </a:r>
            <a:r>
              <a:rPr lang="en-US" sz="1800" b="1" dirty="0"/>
              <a:t>(Detailed)</a:t>
            </a:r>
            <a:endParaRPr lang="en-US" sz="1800" dirty="0"/>
          </a:p>
        </p:txBody>
      </p:sp>
      <p:sp>
        <p:nvSpPr>
          <p:cNvPr id="3" name="Content Placeholder 2"/>
          <p:cNvSpPr>
            <a:spLocks noGrp="1"/>
          </p:cNvSpPr>
          <p:nvPr>
            <p:ph idx="1"/>
          </p:nvPr>
        </p:nvSpPr>
        <p:spPr/>
        <p:txBody>
          <a:bodyPr>
            <a:normAutofit/>
          </a:bodyPr>
          <a:lstStyle/>
          <a:p>
            <a:r>
              <a:rPr lang="en-US" b="1" u="sng" dirty="0"/>
              <a:t>Mechanic #1</a:t>
            </a:r>
            <a:r>
              <a:rPr lang="en-US" b="1" dirty="0"/>
              <a:t> - </a:t>
            </a:r>
            <a:r>
              <a:rPr lang="en-US" dirty="0"/>
              <a:t>Exploration &amp; being a boss</a:t>
            </a:r>
          </a:p>
          <a:p>
            <a:pPr lvl="1" algn="just"/>
            <a:r>
              <a:rPr lang="en-US" i="1" dirty="0"/>
              <a:t>How it works</a:t>
            </a:r>
            <a:endParaRPr lang="en-US" dirty="0"/>
          </a:p>
          <a:p>
            <a:pPr lvl="2" algn="just"/>
            <a:r>
              <a:rPr lang="en-US" sz="2400" dirty="0"/>
              <a:t>Players explore 9 spheres like the Sphere of Games, Sphere of Defeat, the Sphere of Reward and the Sphere of Change.  Each map has a big boss, called a totem, to duel. </a:t>
            </a:r>
            <a:r>
              <a:rPr lang="en-US" sz="1100" dirty="0"/>
              <a:t>	</a:t>
            </a:r>
          </a:p>
          <a:p>
            <a:pPr lvl="2" algn="just"/>
            <a:r>
              <a:rPr lang="en-US" sz="2400" dirty="0"/>
              <a:t>After beating the original in-game bosses, players can move on to challenge other players in the game via the leader board. These new bosses are players within the MMORPG who at are the top of the leader board and have gained the power of the totems.</a:t>
            </a:r>
          </a:p>
          <a:p>
            <a:pPr lvl="3"/>
            <a:endParaRPr lang="en-US" sz="1100"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Game Mechanics </a:t>
            </a:r>
            <a:r>
              <a:rPr lang="en-US" sz="1800" b="1" dirty="0"/>
              <a:t>(Detailed)</a:t>
            </a:r>
            <a:endParaRPr lang="en-US" sz="1800" dirty="0"/>
          </a:p>
        </p:txBody>
      </p:sp>
      <p:sp>
        <p:nvSpPr>
          <p:cNvPr id="3" name="Content Placeholder 2"/>
          <p:cNvSpPr>
            <a:spLocks noGrp="1"/>
          </p:cNvSpPr>
          <p:nvPr>
            <p:ph idx="1"/>
          </p:nvPr>
        </p:nvSpPr>
        <p:spPr/>
        <p:txBody>
          <a:bodyPr>
            <a:normAutofit lnSpcReduction="10000"/>
          </a:bodyPr>
          <a:lstStyle/>
          <a:p>
            <a:r>
              <a:rPr lang="en-US" b="1" u="sng" dirty="0"/>
              <a:t>Mechanic #2</a:t>
            </a:r>
          </a:p>
          <a:p>
            <a:pPr marL="548640" lvl="2" indent="-274320" algn="just">
              <a:buClr>
                <a:schemeClr val="accent3"/>
              </a:buClr>
              <a:buSzPct val="95000"/>
            </a:pPr>
            <a:r>
              <a:rPr lang="en-US" sz="2400" dirty="0"/>
              <a:t>Turned Based Fort Defense where game play mechanics change based on the spells played.</a:t>
            </a:r>
          </a:p>
          <a:p>
            <a:r>
              <a:rPr lang="en-US" i="1" dirty="0"/>
              <a:t>How it works</a:t>
            </a:r>
          </a:p>
          <a:p>
            <a:pPr marL="548640" lvl="2" indent="-274320" algn="just">
              <a:buClr>
                <a:schemeClr val="accent3"/>
              </a:buClr>
              <a:buSzPct val="95000"/>
            </a:pPr>
            <a:r>
              <a:rPr lang="en-US" sz="2400" dirty="0"/>
              <a:t>After being challenged to a duel the BG environment changes from an open world environment to whatever environment spell is played by each Caster. </a:t>
            </a:r>
          </a:p>
          <a:p>
            <a:pPr marL="274320" lvl="1" indent="-274320">
              <a:buClr>
                <a:schemeClr val="accent3"/>
              </a:buClr>
              <a:buSzPct val="95000"/>
            </a:pPr>
            <a:r>
              <a:rPr lang="en-US" sz="2600" dirty="0"/>
              <a:t>Each player has:</a:t>
            </a:r>
          </a:p>
          <a:p>
            <a:pPr marL="548640" lvl="3" indent="-274320" algn="just">
              <a:buSzPct val="95000"/>
            </a:pPr>
            <a:r>
              <a:rPr lang="en-US" sz="2400" dirty="0"/>
              <a:t>One turn with 5 actions </a:t>
            </a:r>
          </a:p>
          <a:p>
            <a:pPr marL="548640" lvl="3" indent="-274320" algn="just">
              <a:buSzPct val="95000"/>
            </a:pPr>
            <a:r>
              <a:rPr lang="en-US" sz="2400" dirty="0"/>
              <a:t>Players use these actions to attack, defend and equip minions &amp; forts and also set traps with environments.</a:t>
            </a:r>
          </a:p>
        </p:txBody>
      </p:sp>
      <p:sp>
        <p:nvSpPr>
          <p:cNvPr id="4" name="Slide Number Placeholder 3"/>
          <p:cNvSpPr>
            <a:spLocks noGrp="1"/>
          </p:cNvSpPr>
          <p:nvPr>
            <p:ph type="sldNum" sz="quarter" idx="12"/>
          </p:nvPr>
        </p:nvSpPr>
        <p:spPr/>
        <p:txBody>
          <a:bodyPr/>
          <a:lstStyle/>
          <a:p>
            <a:fld id="{D1B29D2B-81C9-4644-9B59-DD01AF43EA30}"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Game Mechanics </a:t>
            </a:r>
            <a:r>
              <a:rPr lang="en-US" sz="1800" b="1" dirty="0"/>
              <a:t>(Detailed)</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A duel is over when:</a:t>
            </a:r>
            <a:endParaRPr lang="en-US" sz="2000" dirty="0"/>
          </a:p>
          <a:p>
            <a:pPr lvl="1" algn="just"/>
            <a:r>
              <a:rPr lang="en-US" sz="2600" dirty="0"/>
              <a:t>An opponent’s fort(s) are destroyed or</a:t>
            </a:r>
          </a:p>
          <a:p>
            <a:pPr lvl="1" algn="just"/>
            <a:r>
              <a:rPr lang="en-US" sz="2600" dirty="0"/>
              <a:t>When an opponent runs out of spells to play or</a:t>
            </a:r>
          </a:p>
          <a:p>
            <a:pPr lvl="1" algn="just"/>
            <a:r>
              <a:rPr lang="en-US" sz="2600" dirty="0"/>
              <a:t>When an opponent has created a 360°defensive perimeter</a:t>
            </a:r>
          </a:p>
          <a:p>
            <a:pPr lvl="2" algn="just"/>
            <a:endParaRPr lang="en-US" sz="1300" dirty="0"/>
          </a:p>
          <a:p>
            <a:pPr algn="just"/>
            <a:r>
              <a:rPr lang="en-US" sz="2800" b="1" u="sng" dirty="0"/>
              <a:t>Mechanic #3 </a:t>
            </a:r>
            <a:r>
              <a:rPr lang="en-US" sz="2800" dirty="0"/>
              <a:t>- Rule Changing</a:t>
            </a:r>
          </a:p>
          <a:p>
            <a:pPr lvl="1" algn="just"/>
            <a:r>
              <a:rPr lang="en-US" sz="2600" dirty="0"/>
              <a:t>The most important rule to remember is that the basic rules mentioned above are subject to change when a new spell is played.  </a:t>
            </a:r>
          </a:p>
          <a:p>
            <a:pPr lvl="1"/>
            <a:endParaRPr lang="en-US" dirty="0"/>
          </a:p>
          <a:p>
            <a:pPr lvl="3"/>
            <a:endParaRPr lang="en-US" dirty="0"/>
          </a:p>
          <a:p>
            <a:pPr lvl="1">
              <a:buNone/>
            </a:pPr>
            <a:r>
              <a:rPr lang="en-US" dirty="0"/>
              <a:t>	</a:t>
            </a:r>
          </a:p>
        </p:txBody>
      </p:sp>
      <p:sp>
        <p:nvSpPr>
          <p:cNvPr id="4" name="Slide Number Placeholder 3"/>
          <p:cNvSpPr>
            <a:spLocks noGrp="1"/>
          </p:cNvSpPr>
          <p:nvPr>
            <p:ph type="sldNum" sz="quarter" idx="12"/>
          </p:nvPr>
        </p:nvSpPr>
        <p:spPr/>
        <p:txBody>
          <a:bodyPr/>
          <a:lstStyle/>
          <a:p>
            <a:fld id="{D1B29D2B-81C9-4644-9B59-DD01AF43EA30}"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Game Mechanics </a:t>
            </a:r>
            <a:r>
              <a:rPr lang="en-US" sz="1800" b="1" dirty="0"/>
              <a:t>(Detailed)</a:t>
            </a:r>
            <a:endParaRPr lang="en-US" dirty="0"/>
          </a:p>
        </p:txBody>
      </p:sp>
      <p:sp>
        <p:nvSpPr>
          <p:cNvPr id="3" name="Content Placeholder 2"/>
          <p:cNvSpPr>
            <a:spLocks noGrp="1"/>
          </p:cNvSpPr>
          <p:nvPr>
            <p:ph idx="1"/>
          </p:nvPr>
        </p:nvSpPr>
        <p:spPr>
          <a:xfrm>
            <a:off x="457200" y="1935480"/>
            <a:ext cx="8229600" cy="4617720"/>
          </a:xfrm>
        </p:spPr>
        <p:txBody>
          <a:bodyPr>
            <a:normAutofit lnSpcReduction="10000"/>
          </a:bodyPr>
          <a:lstStyle/>
          <a:p>
            <a:pPr lvl="1"/>
            <a:r>
              <a:rPr lang="en-US" i="1" dirty="0"/>
              <a:t>How it works</a:t>
            </a:r>
          </a:p>
          <a:p>
            <a:pPr lvl="2" algn="just"/>
            <a:r>
              <a:rPr lang="en-US" sz="2400" dirty="0"/>
              <a:t>This means that basic rules like the 5 actions explained earlier can be extended indefinitely by playing a spell now creating a mini-game closer to an RTS.  Or a spell like “Battle Arena” could be played where it would initiate a mini-MOBA battle.</a:t>
            </a:r>
          </a:p>
          <a:p>
            <a:pPr lvl="2">
              <a:buNone/>
            </a:pPr>
            <a:endParaRPr lang="en-US" sz="1100" dirty="0"/>
          </a:p>
          <a:p>
            <a:r>
              <a:rPr lang="en-US" b="1" u="sng" dirty="0"/>
              <a:t>Mechanic #4 </a:t>
            </a:r>
            <a:r>
              <a:rPr lang="en-US" dirty="0"/>
              <a:t>- Environment Changing</a:t>
            </a:r>
          </a:p>
          <a:p>
            <a:pPr lvl="1"/>
            <a:r>
              <a:rPr lang="en-US" i="1" dirty="0"/>
              <a:t>How it works</a:t>
            </a:r>
          </a:p>
          <a:p>
            <a:pPr lvl="2"/>
            <a:r>
              <a:rPr lang="en-US" sz="2400" dirty="0"/>
              <a:t>As players duel the losing player’s environment is consumed by the winning player’s environment.  These newly acquired environment traps can now be used in future battles as spells.</a:t>
            </a:r>
          </a:p>
          <a:p>
            <a:pPr lvl="4"/>
            <a:endParaRPr lang="en-US" dirty="0"/>
          </a:p>
          <a:p>
            <a:endParaRPr lang="en-US"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124200"/>
            <a:ext cx="8229600" cy="1066800"/>
          </a:xfrm>
        </p:spPr>
        <p:txBody>
          <a:bodyPr>
            <a:normAutofit/>
          </a:bodyPr>
          <a:lstStyle/>
          <a:p>
            <a:r>
              <a:rPr lang="en-US" b="1" dirty="0"/>
              <a:t>Monetization</a:t>
            </a:r>
            <a:endParaRPr lang="en-US" dirty="0"/>
          </a:p>
        </p:txBody>
      </p:sp>
      <p:sp>
        <p:nvSpPr>
          <p:cNvPr id="3" name="Content Placeholder 2"/>
          <p:cNvSpPr>
            <a:spLocks noGrp="1"/>
          </p:cNvSpPr>
          <p:nvPr>
            <p:ph idx="1"/>
          </p:nvPr>
        </p:nvSpPr>
        <p:spPr/>
        <p:txBody>
          <a:bodyPr/>
          <a:lstStyle/>
          <a:p>
            <a:r>
              <a:rPr lang="en-US" sz="2400" dirty="0"/>
              <a:t>Mobile</a:t>
            </a:r>
          </a:p>
          <a:p>
            <a:r>
              <a:rPr lang="en-US" sz="2400" dirty="0"/>
              <a:t>Consoles</a:t>
            </a:r>
          </a:p>
          <a:p>
            <a:r>
              <a:rPr lang="en-US" sz="2400" dirty="0"/>
              <a:t>PC</a:t>
            </a:r>
          </a:p>
          <a:p>
            <a:endParaRPr lang="en-US" dirty="0"/>
          </a:p>
          <a:p>
            <a:endParaRPr lang="en-US" dirty="0"/>
          </a:p>
          <a:p>
            <a:r>
              <a:rPr lang="en-US" dirty="0"/>
              <a:t> </a:t>
            </a:r>
            <a:r>
              <a:rPr lang="en-US" sz="2400" dirty="0"/>
              <a:t>Free to play, play to advance quicker and/or win.</a:t>
            </a:r>
          </a:p>
          <a:p>
            <a:r>
              <a:rPr lang="en-US" sz="2400" dirty="0"/>
              <a:t> Advertising</a:t>
            </a:r>
          </a:p>
          <a:p>
            <a:r>
              <a:rPr lang="en-US" sz="2400" dirty="0"/>
              <a:t> Merchandise</a:t>
            </a:r>
          </a:p>
          <a:p>
            <a:r>
              <a:rPr lang="en-US" sz="2400" dirty="0"/>
              <a:t> Licensing</a:t>
            </a:r>
          </a:p>
          <a:p>
            <a:endParaRPr lang="en-US" sz="2400" dirty="0"/>
          </a:p>
          <a:p>
            <a:pPr>
              <a:buNone/>
            </a:pPr>
            <a:endParaRPr lang="en-US" dirty="0"/>
          </a:p>
          <a:p>
            <a:endParaRPr lang="en-US" dirty="0"/>
          </a:p>
        </p:txBody>
      </p:sp>
      <p:sp>
        <p:nvSpPr>
          <p:cNvPr id="5" name="Title 1"/>
          <p:cNvSpPr txBox="1">
            <a:spLocks/>
          </p:cNvSpPr>
          <p:nvPr/>
        </p:nvSpPr>
        <p:spPr>
          <a:xfrm>
            <a:off x="609600" y="856488"/>
            <a:ext cx="8229600" cy="11430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1" i="0" u="none" strike="noStrike" kern="1200" cap="none" spc="0" normalizeH="0" baseline="0" noProof="0" dirty="0">
                <a:ln>
                  <a:noFill/>
                </a:ln>
                <a:solidFill>
                  <a:schemeClr val="tx2"/>
                </a:solidFill>
                <a:effectLst/>
                <a:uLnTx/>
                <a:uFillTx/>
                <a:latin typeface="+mj-lt"/>
                <a:ea typeface="+mj-ea"/>
                <a:cs typeface="+mj-cs"/>
              </a:rPr>
              <a:t>Targeted platforms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6" name="Slide Number Placeholder 5"/>
          <p:cNvSpPr>
            <a:spLocks noGrp="1"/>
          </p:cNvSpPr>
          <p:nvPr>
            <p:ph type="sldNum" sz="quarter" idx="12"/>
          </p:nvPr>
        </p:nvSpPr>
        <p:spPr/>
        <p:txBody>
          <a:bodyPr/>
          <a:lstStyle/>
          <a:p>
            <a:fld id="{D1B29D2B-81C9-4644-9B59-DD01AF43EA30}"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Production Schedule </a:t>
            </a:r>
            <a:r>
              <a:rPr lang="en-US" sz="1800" b="1" dirty="0"/>
              <a:t>(Brief)</a:t>
            </a:r>
            <a:endParaRPr lang="en-US" sz="1800" dirty="0"/>
          </a:p>
        </p:txBody>
      </p:sp>
      <p:sp>
        <p:nvSpPr>
          <p:cNvPr id="3" name="Content Placeholder 2"/>
          <p:cNvSpPr>
            <a:spLocks noGrp="1"/>
          </p:cNvSpPr>
          <p:nvPr>
            <p:ph idx="1"/>
          </p:nvPr>
        </p:nvSpPr>
        <p:spPr/>
        <p:txBody>
          <a:bodyPr>
            <a:normAutofit fontScale="92500" lnSpcReduction="10000"/>
          </a:bodyPr>
          <a:lstStyle/>
          <a:p>
            <a:r>
              <a:rPr lang="en-US" b="1" u="sng" dirty="0"/>
              <a:t>1</a:t>
            </a:r>
            <a:r>
              <a:rPr lang="en-US" b="1" u="sng" baseline="30000" dirty="0"/>
              <a:t>st</a:t>
            </a:r>
            <a:r>
              <a:rPr lang="en-US" b="1" u="sng" dirty="0"/>
              <a:t> Milestone </a:t>
            </a:r>
            <a:r>
              <a:rPr lang="en-US" dirty="0"/>
              <a:t>(est. time </a:t>
            </a:r>
            <a:r>
              <a:rPr lang="en-US" dirty="0">
                <a:latin typeface="Albertus MT" pitchFamily="18" charset="0"/>
              </a:rPr>
              <a:t>3</a:t>
            </a:r>
            <a:r>
              <a:rPr lang="en-US" dirty="0"/>
              <a:t>-6 months)</a:t>
            </a:r>
          </a:p>
          <a:p>
            <a:endParaRPr lang="en-US" sz="1100" dirty="0"/>
          </a:p>
          <a:p>
            <a:pPr lvl="1"/>
            <a:r>
              <a:rPr lang="en-US" sz="2700" dirty="0"/>
              <a:t>Build the Game World Hub</a:t>
            </a:r>
          </a:p>
          <a:p>
            <a:pPr lvl="1"/>
            <a:endParaRPr lang="en-US" sz="1000" dirty="0"/>
          </a:p>
          <a:p>
            <a:pPr lvl="1"/>
            <a:r>
              <a:rPr lang="en-US" sz="2700" dirty="0"/>
              <a:t>Build upon the current base code on the backend while solidifying the GUI on the front end for the main hub.</a:t>
            </a:r>
          </a:p>
          <a:p>
            <a:pPr lvl="1"/>
            <a:endParaRPr lang="en-US" sz="900" dirty="0"/>
          </a:p>
          <a:p>
            <a:pPr lvl="1"/>
            <a:r>
              <a:rPr lang="en-US" sz="2700" dirty="0"/>
              <a:t>This would include the directional, behavioral and movement code.</a:t>
            </a:r>
          </a:p>
          <a:p>
            <a:pPr lvl="2"/>
            <a:endParaRPr lang="en-US" sz="900" dirty="0"/>
          </a:p>
          <a:p>
            <a:pPr lvl="1"/>
            <a:r>
              <a:rPr lang="en-US" sz="2700" dirty="0"/>
              <a:t>Modifying/Updating current code for a 3d environment.</a:t>
            </a:r>
          </a:p>
          <a:p>
            <a:pPr lvl="5"/>
            <a:r>
              <a:rPr lang="en-US" dirty="0"/>
              <a:t>*See Slides #28 &amp; 29  for detailed schedule</a:t>
            </a:r>
          </a:p>
        </p:txBody>
      </p:sp>
      <p:sp>
        <p:nvSpPr>
          <p:cNvPr id="4" name="Slide Number Placeholder 3"/>
          <p:cNvSpPr>
            <a:spLocks noGrp="1"/>
          </p:cNvSpPr>
          <p:nvPr>
            <p:ph type="sldNum" sz="quarter" idx="12"/>
          </p:nvPr>
        </p:nvSpPr>
        <p:spPr/>
        <p:txBody>
          <a:bodyPr/>
          <a:lstStyle/>
          <a:p>
            <a:fld id="{D1B29D2B-81C9-4644-9B59-DD01AF43EA30}"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Project Scope </a:t>
            </a:r>
            <a:endParaRPr lang="en-US" dirty="0"/>
          </a:p>
        </p:txBody>
      </p:sp>
      <p:sp>
        <p:nvSpPr>
          <p:cNvPr id="3" name="Content Placeholder 2"/>
          <p:cNvSpPr>
            <a:spLocks noGrp="1"/>
          </p:cNvSpPr>
          <p:nvPr>
            <p:ph idx="1"/>
          </p:nvPr>
        </p:nvSpPr>
        <p:spPr/>
        <p:txBody>
          <a:bodyPr>
            <a:normAutofit/>
          </a:bodyPr>
          <a:lstStyle/>
          <a:p>
            <a:r>
              <a:rPr lang="en-US" b="1" u="sng" dirty="0"/>
              <a:t>Budget &amp; Game Time Scale</a:t>
            </a:r>
          </a:p>
          <a:p>
            <a:pPr lvl="1"/>
            <a:r>
              <a:rPr lang="en-US" sz="2600" dirty="0"/>
              <a:t> 3-5 million </a:t>
            </a:r>
          </a:p>
          <a:p>
            <a:pPr lvl="1"/>
            <a:r>
              <a:rPr lang="en-US" sz="2600" dirty="0"/>
              <a:t> Time table of 12 months to 2 years</a:t>
            </a:r>
          </a:p>
          <a:p>
            <a:pPr lvl="3">
              <a:buNone/>
            </a:pPr>
            <a:endParaRPr lang="en-US" sz="2600" dirty="0"/>
          </a:p>
          <a:p>
            <a:r>
              <a:rPr lang="en-US" b="1" u="sng" dirty="0"/>
              <a:t>Team Size</a:t>
            </a:r>
          </a:p>
          <a:p>
            <a:pPr lvl="1">
              <a:lnSpc>
                <a:spcPct val="120000"/>
              </a:lnSpc>
            </a:pPr>
            <a:r>
              <a:rPr lang="en-US" sz="2600" dirty="0"/>
              <a:t>Core Team Currently – 4 members</a:t>
            </a:r>
          </a:p>
          <a:p>
            <a:pPr lvl="2">
              <a:lnSpc>
                <a:spcPct val="120000"/>
              </a:lnSpc>
            </a:pPr>
            <a:r>
              <a:rPr lang="en-US" sz="2600" dirty="0"/>
              <a:t>Ted Gerard - Product Owner/Game Designer/Art Director </a:t>
            </a:r>
          </a:p>
          <a:p>
            <a:pPr lvl="4">
              <a:buNone/>
            </a:pPr>
            <a:r>
              <a:rPr lang="en-US" dirty="0"/>
              <a:t>	</a:t>
            </a:r>
          </a:p>
          <a:p>
            <a:pPr lvl="2"/>
            <a:endParaRPr lang="en-US" dirty="0"/>
          </a:p>
          <a:p>
            <a:pPr lvl="2"/>
            <a:endParaRPr lang="en-US" dirty="0"/>
          </a:p>
          <a:p>
            <a:endParaRPr lang="en-US"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 Scope </a:t>
            </a:r>
            <a:r>
              <a:rPr lang="en-US" sz="2000" b="1" dirty="0"/>
              <a:t>(</a:t>
            </a:r>
            <a:r>
              <a:rPr lang="en-US" sz="2000" b="1" dirty="0" err="1"/>
              <a:t>con’t</a:t>
            </a:r>
            <a:r>
              <a:rPr lang="en-US" sz="2000" b="1" dirty="0"/>
              <a:t>)</a:t>
            </a:r>
            <a:endParaRPr lang="en-US" dirty="0"/>
          </a:p>
        </p:txBody>
      </p:sp>
      <p:sp>
        <p:nvSpPr>
          <p:cNvPr id="3" name="Content Placeholder 2"/>
          <p:cNvSpPr>
            <a:spLocks noGrp="1"/>
          </p:cNvSpPr>
          <p:nvPr>
            <p:ph idx="1"/>
          </p:nvPr>
        </p:nvSpPr>
        <p:spPr/>
        <p:txBody>
          <a:bodyPr>
            <a:normAutofit/>
          </a:bodyPr>
          <a:lstStyle/>
          <a:p>
            <a:pPr lvl="1">
              <a:lnSpc>
                <a:spcPct val="120000"/>
              </a:lnSpc>
            </a:pPr>
            <a:r>
              <a:rPr lang="en-US" sz="2600" dirty="0"/>
              <a:t>George Cochrane - Game Programmer </a:t>
            </a:r>
          </a:p>
          <a:p>
            <a:pPr lvl="3">
              <a:lnSpc>
                <a:spcPct val="120000"/>
              </a:lnSpc>
            </a:pPr>
            <a:r>
              <a:rPr lang="en-US" sz="2600" dirty="0"/>
              <a:t>Rate: Current Industry Standard </a:t>
            </a:r>
          </a:p>
          <a:p>
            <a:pPr lvl="1">
              <a:lnSpc>
                <a:spcPct val="120000"/>
              </a:lnSpc>
            </a:pPr>
            <a:r>
              <a:rPr lang="en-US" sz="2600" dirty="0"/>
              <a:t>Keith Lawson – Programmer (tentative)</a:t>
            </a:r>
          </a:p>
          <a:p>
            <a:pPr lvl="3">
              <a:lnSpc>
                <a:spcPct val="120000"/>
              </a:lnSpc>
            </a:pPr>
            <a:r>
              <a:rPr lang="en-US" sz="2600" dirty="0"/>
              <a:t>Rate: $60 per hr</a:t>
            </a:r>
          </a:p>
          <a:p>
            <a:pPr lvl="4">
              <a:lnSpc>
                <a:spcPct val="120000"/>
              </a:lnSpc>
            </a:pPr>
            <a:r>
              <a:rPr lang="en-US" sz="2600" dirty="0"/>
              <a:t>Looking to add 5 programmers</a:t>
            </a:r>
          </a:p>
          <a:p>
            <a:pPr lvl="1">
              <a:lnSpc>
                <a:spcPct val="120000"/>
              </a:lnSpc>
            </a:pPr>
            <a:r>
              <a:rPr lang="en-US" sz="2600" dirty="0" err="1"/>
              <a:t>Vishi</a:t>
            </a:r>
            <a:r>
              <a:rPr lang="en-US" sz="2600" dirty="0"/>
              <a:t> </a:t>
            </a:r>
            <a:r>
              <a:rPr lang="en-US" sz="2600" dirty="0" err="1"/>
              <a:t>Narayan</a:t>
            </a:r>
            <a:r>
              <a:rPr lang="en-US" sz="2600" dirty="0"/>
              <a:t> - Senior Business Analyst	 </a:t>
            </a:r>
          </a:p>
          <a:p>
            <a:pPr lvl="3">
              <a:lnSpc>
                <a:spcPct val="120000"/>
              </a:lnSpc>
            </a:pPr>
            <a:r>
              <a:rPr lang="en-US" sz="2600" dirty="0"/>
              <a:t>Rate - Current Industry Standard</a:t>
            </a:r>
          </a:p>
          <a:p>
            <a:endParaRPr lang="en-US"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dirty="0"/>
              <a:t>Table of Contents</a:t>
            </a:r>
          </a:p>
        </p:txBody>
      </p:sp>
      <p:sp>
        <p:nvSpPr>
          <p:cNvPr id="3" name="Content Placeholder 2"/>
          <p:cNvSpPr>
            <a:spLocks noGrp="1"/>
          </p:cNvSpPr>
          <p:nvPr>
            <p:ph idx="1"/>
          </p:nvPr>
        </p:nvSpPr>
        <p:spPr>
          <a:xfrm>
            <a:off x="457200" y="1752600"/>
            <a:ext cx="8229600" cy="4953000"/>
          </a:xfrm>
        </p:spPr>
        <p:txBody>
          <a:bodyPr>
            <a:normAutofit fontScale="77500" lnSpcReduction="20000"/>
          </a:bodyPr>
          <a:lstStyle/>
          <a:p>
            <a:r>
              <a:rPr lang="en-US" sz="2800" dirty="0"/>
              <a:t>The 2</a:t>
            </a:r>
            <a:r>
              <a:rPr lang="en-US" sz="2800" baseline="30000" dirty="0"/>
              <a:t>nd</a:t>
            </a:r>
            <a:r>
              <a:rPr lang="en-US" sz="2800" dirty="0"/>
              <a:t> Totem Cover.......................................1</a:t>
            </a:r>
          </a:p>
          <a:p>
            <a:r>
              <a:rPr lang="en-US" sz="2800" dirty="0"/>
              <a:t>Overview…………………………………………………....3</a:t>
            </a:r>
          </a:p>
          <a:p>
            <a:r>
              <a:rPr lang="en-US" sz="2800" dirty="0"/>
              <a:t>Elevator Pitch……….........................................4</a:t>
            </a:r>
          </a:p>
          <a:p>
            <a:r>
              <a:rPr lang="en-US" sz="2800" dirty="0"/>
              <a:t>Project Description……………………………….......5</a:t>
            </a:r>
          </a:p>
          <a:p>
            <a:r>
              <a:rPr lang="en-US" sz="2800" dirty="0"/>
              <a:t>What sets this project apart?.........................6-7</a:t>
            </a:r>
          </a:p>
          <a:p>
            <a:r>
              <a:rPr lang="en-US" sz="2800" dirty="0"/>
              <a:t>Story…………………………………………….................8</a:t>
            </a:r>
          </a:p>
          <a:p>
            <a:r>
              <a:rPr lang="en-US" sz="2800" dirty="0"/>
              <a:t>Game Play……………………………………………………9</a:t>
            </a:r>
          </a:p>
          <a:p>
            <a:r>
              <a:rPr lang="en-US" sz="2800" dirty="0"/>
              <a:t>Game Mechanics…………………………………………10-15</a:t>
            </a:r>
          </a:p>
          <a:p>
            <a:r>
              <a:rPr lang="en-US" sz="2800" dirty="0"/>
              <a:t>Targeted Platforms……………………………………..16</a:t>
            </a:r>
          </a:p>
          <a:p>
            <a:r>
              <a:rPr lang="en-US" sz="2800" dirty="0"/>
              <a:t>Production Schedule (brief)…………...............17</a:t>
            </a:r>
          </a:p>
          <a:p>
            <a:r>
              <a:rPr lang="en-US" sz="2800" dirty="0"/>
              <a:t>Project Scope…………………………………..............18-21</a:t>
            </a:r>
          </a:p>
          <a:p>
            <a:r>
              <a:rPr lang="en-US" sz="2800" dirty="0"/>
              <a:t>Assets Needed………………………………...............22-26</a:t>
            </a:r>
          </a:p>
          <a:p>
            <a:r>
              <a:rPr lang="en-US" sz="2800" dirty="0"/>
              <a:t>Influences……………………………………….............27</a:t>
            </a:r>
          </a:p>
          <a:p>
            <a:r>
              <a:rPr lang="en-US" sz="2800" dirty="0"/>
              <a:t>Production Schedule (detailed)……...............28-29</a:t>
            </a:r>
          </a:p>
          <a:p>
            <a:endParaRPr lang="en-US" sz="2700"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 Scope </a:t>
            </a:r>
            <a:r>
              <a:rPr lang="en-US" sz="2000" b="1" dirty="0"/>
              <a:t>(</a:t>
            </a:r>
            <a:r>
              <a:rPr lang="en-US" sz="2000" b="1" dirty="0" err="1"/>
              <a:t>con’t</a:t>
            </a:r>
            <a:r>
              <a:rPr lang="en-US" sz="2000" b="1" dirty="0"/>
              <a:t>)</a:t>
            </a:r>
            <a:endParaRPr lang="en-US" sz="2000" dirty="0"/>
          </a:p>
        </p:txBody>
      </p:sp>
      <p:sp>
        <p:nvSpPr>
          <p:cNvPr id="3" name="Content Placeholder 2"/>
          <p:cNvSpPr>
            <a:spLocks noGrp="1"/>
          </p:cNvSpPr>
          <p:nvPr>
            <p:ph idx="1"/>
          </p:nvPr>
        </p:nvSpPr>
        <p:spPr/>
        <p:txBody>
          <a:bodyPr>
            <a:normAutofit fontScale="92500" lnSpcReduction="10000"/>
          </a:bodyPr>
          <a:lstStyle/>
          <a:p>
            <a:pPr lvl="2"/>
            <a:r>
              <a:rPr lang="en-US" sz="2600" dirty="0"/>
              <a:t>UI/UX Design Team (tentative)</a:t>
            </a:r>
          </a:p>
          <a:p>
            <a:pPr lvl="3"/>
            <a:r>
              <a:rPr lang="en-US" sz="2600" dirty="0"/>
              <a:t>Beholder Design</a:t>
            </a:r>
          </a:p>
          <a:p>
            <a:pPr lvl="4"/>
            <a:r>
              <a:rPr lang="en-US" sz="2600" dirty="0"/>
              <a:t>Nick Slough</a:t>
            </a:r>
          </a:p>
          <a:p>
            <a:pPr lvl="4"/>
            <a:r>
              <a:rPr lang="en-US" sz="2600" dirty="0"/>
              <a:t>Ian Wall</a:t>
            </a:r>
          </a:p>
          <a:p>
            <a:pPr lvl="3">
              <a:buNone/>
            </a:pPr>
            <a:endParaRPr lang="en-US" sz="2600" dirty="0"/>
          </a:p>
          <a:p>
            <a:pPr lvl="2"/>
            <a:r>
              <a:rPr lang="en-US" sz="2600" dirty="0"/>
              <a:t>Audio/Sound Team (tentative)</a:t>
            </a:r>
          </a:p>
          <a:p>
            <a:pPr lvl="4"/>
            <a:r>
              <a:rPr lang="en-US" sz="2600" dirty="0"/>
              <a:t>Bay Area Sound</a:t>
            </a:r>
          </a:p>
          <a:p>
            <a:pPr lvl="2">
              <a:buNone/>
            </a:pPr>
            <a:endParaRPr lang="en-US" sz="2600" dirty="0"/>
          </a:p>
          <a:p>
            <a:pPr lvl="2"/>
            <a:r>
              <a:rPr lang="en-US" sz="2600" dirty="0"/>
              <a:t>Voice Actor (tentative)</a:t>
            </a:r>
          </a:p>
          <a:p>
            <a:pPr lvl="4"/>
            <a:r>
              <a:rPr lang="en-US" sz="2600" dirty="0"/>
              <a:t>Michael A. </a:t>
            </a:r>
            <a:r>
              <a:rPr lang="en-US" sz="2600" dirty="0" err="1"/>
              <a:t>Zekas</a:t>
            </a:r>
            <a:endParaRPr lang="en-US" sz="2600" dirty="0"/>
          </a:p>
          <a:p>
            <a:pPr lvl="3"/>
            <a:endParaRPr lang="en-US" sz="1400" dirty="0"/>
          </a:p>
          <a:p>
            <a:pPr lvl="3"/>
            <a:endParaRPr lang="en-US" sz="1400"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 Scope </a:t>
            </a:r>
            <a:r>
              <a:rPr lang="en-US" sz="2000" b="1" dirty="0"/>
              <a:t>(</a:t>
            </a:r>
            <a:r>
              <a:rPr lang="en-US" sz="2000" b="1" dirty="0" err="1"/>
              <a:t>con’t</a:t>
            </a:r>
            <a:r>
              <a:rPr lang="en-US" sz="2000" b="1" dirty="0"/>
              <a:t>)</a:t>
            </a:r>
            <a:endParaRPr lang="en-US" dirty="0"/>
          </a:p>
        </p:txBody>
      </p:sp>
      <p:sp>
        <p:nvSpPr>
          <p:cNvPr id="3" name="Content Placeholder 2"/>
          <p:cNvSpPr>
            <a:spLocks noGrp="1"/>
          </p:cNvSpPr>
          <p:nvPr>
            <p:ph idx="1"/>
          </p:nvPr>
        </p:nvSpPr>
        <p:spPr/>
        <p:txBody>
          <a:bodyPr/>
          <a:lstStyle/>
          <a:p>
            <a:pPr lvl="2"/>
            <a:r>
              <a:rPr lang="en-US" sz="2600" dirty="0"/>
              <a:t>Art Team (tentative)</a:t>
            </a:r>
          </a:p>
          <a:p>
            <a:pPr lvl="3"/>
            <a:r>
              <a:rPr lang="en-US" sz="2600" dirty="0"/>
              <a:t>MARS – Concept Art </a:t>
            </a:r>
          </a:p>
          <a:p>
            <a:pPr lvl="3"/>
            <a:r>
              <a:rPr lang="en-US" sz="2600" dirty="0" err="1"/>
              <a:t>Popia</a:t>
            </a:r>
            <a:r>
              <a:rPr lang="en-US" sz="2600" dirty="0"/>
              <a:t> – Concept Art</a:t>
            </a:r>
          </a:p>
          <a:p>
            <a:pPr lvl="3"/>
            <a:r>
              <a:rPr lang="en-US" sz="2600" dirty="0"/>
              <a:t>Danielle </a:t>
            </a:r>
            <a:r>
              <a:rPr lang="en-US" sz="2600" dirty="0" err="1"/>
              <a:t>Oyales</a:t>
            </a:r>
            <a:r>
              <a:rPr lang="en-US" sz="2600" dirty="0"/>
              <a:t> – Concept Art</a:t>
            </a:r>
          </a:p>
          <a:p>
            <a:pPr lvl="3"/>
            <a:r>
              <a:rPr lang="en-US" sz="2600" dirty="0"/>
              <a:t>Brett </a:t>
            </a:r>
            <a:r>
              <a:rPr lang="en-US" sz="2600" dirty="0" err="1"/>
              <a:t>Ryans</a:t>
            </a:r>
            <a:r>
              <a:rPr lang="en-US" sz="2600" dirty="0"/>
              <a:t> – Animator</a:t>
            </a:r>
          </a:p>
          <a:p>
            <a:pPr lvl="3"/>
            <a:r>
              <a:rPr lang="en-US" sz="2600" dirty="0"/>
              <a:t>Ein Lee</a:t>
            </a:r>
          </a:p>
          <a:p>
            <a:endParaRPr lang="en-US"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Assets Needed</a:t>
            </a:r>
            <a:endParaRPr lang="en-US" dirty="0"/>
          </a:p>
        </p:txBody>
      </p:sp>
      <p:sp>
        <p:nvSpPr>
          <p:cNvPr id="3" name="Content Placeholder 2"/>
          <p:cNvSpPr>
            <a:spLocks noGrp="1"/>
          </p:cNvSpPr>
          <p:nvPr>
            <p:ph idx="1"/>
          </p:nvPr>
        </p:nvSpPr>
        <p:spPr/>
        <p:txBody>
          <a:bodyPr/>
          <a:lstStyle/>
          <a:p>
            <a:r>
              <a:rPr lang="en-US" b="1" u="sng" dirty="0">
                <a:latin typeface="+mj-lt"/>
              </a:rPr>
              <a:t>2</a:t>
            </a:r>
            <a:r>
              <a:rPr lang="en-US" b="1" u="sng" dirty="0"/>
              <a:t>D/</a:t>
            </a:r>
            <a:r>
              <a:rPr lang="en-US" b="1" u="sng" dirty="0">
                <a:latin typeface="+mj-lt"/>
              </a:rPr>
              <a:t>3</a:t>
            </a:r>
            <a:r>
              <a:rPr lang="en-US" b="1" u="sng" dirty="0"/>
              <a:t>D Textures</a:t>
            </a:r>
          </a:p>
          <a:p>
            <a:pPr lvl="1"/>
            <a:r>
              <a:rPr lang="en-US" dirty="0"/>
              <a:t>Environment Textures</a:t>
            </a:r>
          </a:p>
          <a:p>
            <a:pPr lvl="1"/>
            <a:endParaRPr lang="en-US" sz="800" dirty="0"/>
          </a:p>
          <a:p>
            <a:r>
              <a:rPr lang="en-US" b="1" u="sng" dirty="0"/>
              <a:t>Character  Animations List</a:t>
            </a:r>
          </a:p>
          <a:p>
            <a:endParaRPr lang="en-US" sz="800" dirty="0"/>
          </a:p>
          <a:p>
            <a:pPr lvl="1"/>
            <a:r>
              <a:rPr lang="en-US" dirty="0"/>
              <a:t>Male Teen Avatar</a:t>
            </a:r>
          </a:p>
          <a:p>
            <a:pPr lvl="1"/>
            <a:r>
              <a:rPr lang="en-US" dirty="0"/>
              <a:t>Female Teen Avatar</a:t>
            </a:r>
          </a:p>
          <a:p>
            <a:pPr lvl="1"/>
            <a:r>
              <a:rPr lang="en-US" dirty="0"/>
              <a:t>The </a:t>
            </a:r>
            <a:r>
              <a:rPr lang="en-US" dirty="0">
                <a:latin typeface="Albertus MT" pitchFamily="18" charset="0"/>
              </a:rPr>
              <a:t>9</a:t>
            </a:r>
            <a:r>
              <a:rPr lang="en-US" dirty="0"/>
              <a:t> Totems</a:t>
            </a:r>
          </a:p>
          <a:p>
            <a:pPr lvl="2"/>
            <a:r>
              <a:rPr lang="en-US" sz="2400" dirty="0"/>
              <a:t>Gossamer (Sphere of Games)</a:t>
            </a:r>
          </a:p>
          <a:p>
            <a:pPr lvl="2"/>
            <a:r>
              <a:rPr lang="en-US" sz="2400" dirty="0"/>
              <a:t>Thatch (Sphere of Fantasy &amp; Science)</a:t>
            </a:r>
          </a:p>
        </p:txBody>
      </p:sp>
      <p:sp>
        <p:nvSpPr>
          <p:cNvPr id="4" name="Slide Number Placeholder 3"/>
          <p:cNvSpPr>
            <a:spLocks noGrp="1"/>
          </p:cNvSpPr>
          <p:nvPr>
            <p:ph type="sldNum" sz="quarter" idx="12"/>
          </p:nvPr>
        </p:nvSpPr>
        <p:spPr/>
        <p:txBody>
          <a:bodyPr/>
          <a:lstStyle/>
          <a:p>
            <a:fld id="{D1B29D2B-81C9-4644-9B59-DD01AF43EA30}"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Assets Needed </a:t>
            </a:r>
            <a:r>
              <a:rPr lang="en-US" sz="1800" b="1" dirty="0"/>
              <a:t>(</a:t>
            </a:r>
            <a:r>
              <a:rPr lang="en-US" sz="1800" b="1" dirty="0" err="1"/>
              <a:t>con’t</a:t>
            </a:r>
            <a:r>
              <a:rPr lang="en-US" sz="1800" b="1" dirty="0"/>
              <a:t>)</a:t>
            </a:r>
            <a:endParaRPr lang="en-US" sz="1800" dirty="0"/>
          </a:p>
        </p:txBody>
      </p:sp>
      <p:sp>
        <p:nvSpPr>
          <p:cNvPr id="3" name="Content Placeholder 2"/>
          <p:cNvSpPr>
            <a:spLocks noGrp="1"/>
          </p:cNvSpPr>
          <p:nvPr>
            <p:ph idx="1"/>
          </p:nvPr>
        </p:nvSpPr>
        <p:spPr/>
        <p:txBody>
          <a:bodyPr>
            <a:normAutofit fontScale="92500" lnSpcReduction="20000"/>
          </a:bodyPr>
          <a:lstStyle/>
          <a:p>
            <a:pPr lvl="1"/>
            <a:r>
              <a:rPr lang="en-US" sz="2600" dirty="0"/>
              <a:t>The </a:t>
            </a:r>
            <a:r>
              <a:rPr lang="en-US" sz="2600" dirty="0">
                <a:latin typeface="Albertus MT" pitchFamily="18" charset="0"/>
              </a:rPr>
              <a:t>9</a:t>
            </a:r>
            <a:r>
              <a:rPr lang="en-US" sz="2600" dirty="0"/>
              <a:t> Totems </a:t>
            </a:r>
            <a:r>
              <a:rPr lang="en-US" sz="1400" dirty="0"/>
              <a:t>(</a:t>
            </a:r>
            <a:r>
              <a:rPr lang="en-US" sz="1400" dirty="0" err="1"/>
              <a:t>con’t</a:t>
            </a:r>
            <a:r>
              <a:rPr lang="en-US" sz="1400" dirty="0"/>
              <a:t>)</a:t>
            </a:r>
          </a:p>
          <a:p>
            <a:pPr lvl="1">
              <a:buNone/>
            </a:pPr>
            <a:endParaRPr lang="en-US" sz="1100" dirty="0"/>
          </a:p>
          <a:p>
            <a:pPr lvl="2"/>
            <a:r>
              <a:rPr lang="en-US" sz="2600" dirty="0"/>
              <a:t>Brother Raven (Sphere of Time) </a:t>
            </a:r>
          </a:p>
          <a:p>
            <a:pPr lvl="2"/>
            <a:r>
              <a:rPr lang="en-US" sz="2600" dirty="0"/>
              <a:t>Brother Crow (Sphere of Change)</a:t>
            </a:r>
          </a:p>
          <a:p>
            <a:pPr lvl="2"/>
            <a:r>
              <a:rPr lang="en-US" sz="2600" dirty="0"/>
              <a:t>Lady Widow (Sphere of Shadows)</a:t>
            </a:r>
          </a:p>
          <a:p>
            <a:pPr lvl="2"/>
            <a:r>
              <a:rPr lang="en-US" sz="2600" dirty="0"/>
              <a:t>Lizard, the Rogue (Sphere of Torment) – Desert</a:t>
            </a:r>
          </a:p>
          <a:p>
            <a:pPr lvl="2"/>
            <a:r>
              <a:rPr lang="en-US" sz="2600" dirty="0"/>
              <a:t>Judah the Conqueror (Sphere of Hope) – Fire</a:t>
            </a:r>
          </a:p>
          <a:p>
            <a:pPr lvl="2"/>
            <a:r>
              <a:rPr lang="en-US" sz="2600" dirty="0"/>
              <a:t>Lady Songbird (Sphere of Sound)</a:t>
            </a:r>
          </a:p>
          <a:p>
            <a:pPr lvl="2"/>
            <a:r>
              <a:rPr lang="en-US" sz="2600" dirty="0"/>
              <a:t>Willow (Sphere of Magic) – Ancient Library </a:t>
            </a:r>
          </a:p>
          <a:p>
            <a:pPr lvl="2"/>
            <a:endParaRPr lang="en-US" dirty="0"/>
          </a:p>
          <a:p>
            <a:pPr lvl="5" algn="just"/>
            <a:r>
              <a:rPr lang="en-US" b="1" i="1" u="sng" dirty="0"/>
              <a:t>Note</a:t>
            </a:r>
            <a:r>
              <a:rPr lang="en-US" dirty="0"/>
              <a:t>: There are about 500 other characters, items, spells, forts and environments. I have art for about 300 of them including the characters listed above. With art by </a:t>
            </a:r>
            <a:r>
              <a:rPr lang="en-US" dirty="0" err="1"/>
              <a:t>Ein</a:t>
            </a:r>
            <a:r>
              <a:rPr lang="en-US" dirty="0"/>
              <a:t> Lee, </a:t>
            </a:r>
            <a:r>
              <a:rPr lang="en-US" dirty="0" err="1"/>
              <a:t>Mohd</a:t>
            </a:r>
            <a:r>
              <a:rPr lang="en-US" dirty="0"/>
              <a:t> </a:t>
            </a:r>
            <a:r>
              <a:rPr lang="en-US" dirty="0" err="1"/>
              <a:t>Nur</a:t>
            </a:r>
            <a:r>
              <a:rPr lang="en-US" dirty="0"/>
              <a:t> </a:t>
            </a:r>
            <a:r>
              <a:rPr lang="en-US" dirty="0" err="1"/>
              <a:t>Iman</a:t>
            </a:r>
            <a:r>
              <a:rPr lang="en-US" dirty="0"/>
              <a:t> (</a:t>
            </a:r>
            <a:r>
              <a:rPr lang="en-US" dirty="0" err="1"/>
              <a:t>Popia</a:t>
            </a:r>
            <a:r>
              <a:rPr lang="en-US" dirty="0"/>
              <a:t>), Kenneth </a:t>
            </a:r>
            <a:r>
              <a:rPr lang="en-US" dirty="0" err="1"/>
              <a:t>Loh</a:t>
            </a:r>
            <a:r>
              <a:rPr lang="en-US" dirty="0"/>
              <a:t> and Brett </a:t>
            </a:r>
            <a:r>
              <a:rPr lang="en-US" dirty="0" err="1"/>
              <a:t>Ryans</a:t>
            </a:r>
            <a:r>
              <a:rPr lang="en-US" dirty="0"/>
              <a:t>.</a:t>
            </a:r>
          </a:p>
          <a:p>
            <a:pPr lvl="1">
              <a:buNone/>
            </a:pPr>
            <a:endParaRPr lang="en-US"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Assets Needed </a:t>
            </a:r>
            <a:r>
              <a:rPr lang="en-US" sz="1800" b="1" dirty="0"/>
              <a:t>(</a:t>
            </a:r>
            <a:r>
              <a:rPr lang="en-US" sz="1800" b="1" dirty="0" err="1"/>
              <a:t>con’t</a:t>
            </a:r>
            <a:r>
              <a:rPr lang="en-US" sz="1800" b="1" dirty="0"/>
              <a:t>)</a:t>
            </a:r>
            <a:endParaRPr lang="en-US" dirty="0"/>
          </a:p>
        </p:txBody>
      </p:sp>
      <p:sp>
        <p:nvSpPr>
          <p:cNvPr id="3" name="Content Placeholder 2"/>
          <p:cNvSpPr>
            <a:spLocks noGrp="1"/>
          </p:cNvSpPr>
          <p:nvPr>
            <p:ph idx="1"/>
          </p:nvPr>
        </p:nvSpPr>
        <p:spPr>
          <a:xfrm>
            <a:off x="457200" y="1935480"/>
            <a:ext cx="8229600" cy="4617720"/>
          </a:xfrm>
        </p:spPr>
        <p:txBody>
          <a:bodyPr>
            <a:normAutofit fontScale="92500" lnSpcReduction="20000"/>
          </a:bodyPr>
          <a:lstStyle/>
          <a:p>
            <a:pPr lvl="1"/>
            <a:r>
              <a:rPr lang="en-US" sz="2800" b="1" u="sng" dirty="0"/>
              <a:t>Environmental Art Lists</a:t>
            </a:r>
          </a:p>
          <a:p>
            <a:pPr lvl="2"/>
            <a:r>
              <a:rPr lang="en-US" sz="2600" dirty="0"/>
              <a:t>Main Environment – Game World, Morning City</a:t>
            </a:r>
          </a:p>
          <a:p>
            <a:pPr lvl="2"/>
            <a:r>
              <a:rPr lang="en-US" sz="2600" dirty="0"/>
              <a:t>Sphere of Games</a:t>
            </a:r>
          </a:p>
          <a:p>
            <a:pPr lvl="2"/>
            <a:r>
              <a:rPr lang="en-US" sz="2600" dirty="0"/>
              <a:t>Sphere of Fantasy &amp; Science</a:t>
            </a:r>
          </a:p>
          <a:p>
            <a:pPr lvl="2"/>
            <a:r>
              <a:rPr lang="en-US" sz="2600" dirty="0"/>
              <a:t>Sphere of Time</a:t>
            </a:r>
          </a:p>
          <a:p>
            <a:pPr lvl="2"/>
            <a:r>
              <a:rPr lang="en-US" sz="2600" dirty="0"/>
              <a:t>Sphere of Change</a:t>
            </a:r>
          </a:p>
          <a:p>
            <a:pPr lvl="2"/>
            <a:r>
              <a:rPr lang="en-US" sz="2600" dirty="0"/>
              <a:t>Sphere of Shadows</a:t>
            </a:r>
          </a:p>
          <a:p>
            <a:pPr lvl="2"/>
            <a:r>
              <a:rPr lang="en-US" sz="2600" dirty="0"/>
              <a:t>Sphere of Torment (Desert)</a:t>
            </a:r>
          </a:p>
          <a:p>
            <a:pPr lvl="2"/>
            <a:r>
              <a:rPr lang="en-US" sz="2600" dirty="0"/>
              <a:t>Sphere of Hope (Fire)</a:t>
            </a:r>
          </a:p>
          <a:p>
            <a:pPr lvl="2"/>
            <a:r>
              <a:rPr lang="en-US" sz="2600" dirty="0"/>
              <a:t>Sphere of Sound</a:t>
            </a:r>
          </a:p>
          <a:p>
            <a:pPr lvl="2"/>
            <a:r>
              <a:rPr lang="en-US" sz="2600" dirty="0"/>
              <a:t>Sphere of Magic (Ancient Library) </a:t>
            </a:r>
          </a:p>
          <a:p>
            <a:pPr lvl="4"/>
            <a:r>
              <a:rPr lang="en-US" sz="1600" dirty="0"/>
              <a:t>Note -Game World is a central hub and will be an arcade like world with portals to the 9 Spheres and the 9 Totems.</a:t>
            </a:r>
            <a:r>
              <a:rPr lang="en-US" sz="900" dirty="0"/>
              <a:t> </a:t>
            </a:r>
          </a:p>
          <a:p>
            <a:pPr lvl="2"/>
            <a:endParaRPr lang="en-US" sz="1000"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Assets Needed </a:t>
            </a:r>
            <a:r>
              <a:rPr lang="en-US" sz="1800" b="1" dirty="0"/>
              <a:t>(</a:t>
            </a:r>
            <a:r>
              <a:rPr lang="en-US" sz="1800" b="1" dirty="0" err="1"/>
              <a:t>con’t</a:t>
            </a:r>
            <a:r>
              <a:rPr lang="en-US" sz="1800" b="1" dirty="0"/>
              <a:t>)</a:t>
            </a:r>
            <a:endParaRPr lang="en-US" dirty="0"/>
          </a:p>
        </p:txBody>
      </p:sp>
      <p:sp>
        <p:nvSpPr>
          <p:cNvPr id="3" name="Content Placeholder 2"/>
          <p:cNvSpPr>
            <a:spLocks noGrp="1"/>
          </p:cNvSpPr>
          <p:nvPr>
            <p:ph idx="1"/>
          </p:nvPr>
        </p:nvSpPr>
        <p:spPr/>
        <p:txBody>
          <a:bodyPr>
            <a:normAutofit lnSpcReduction="10000"/>
          </a:bodyPr>
          <a:lstStyle/>
          <a:p>
            <a:r>
              <a:rPr lang="en-US" b="1" u="sng" dirty="0"/>
              <a:t>Sound</a:t>
            </a:r>
          </a:p>
          <a:p>
            <a:pPr lvl="1"/>
            <a:r>
              <a:rPr lang="en-US" dirty="0"/>
              <a:t>Sound List (Ambient)</a:t>
            </a:r>
          </a:p>
          <a:p>
            <a:r>
              <a:rPr lang="en-US" b="1" u="sng" dirty="0"/>
              <a:t>Outside</a:t>
            </a:r>
          </a:p>
          <a:p>
            <a:pPr lvl="1"/>
            <a:r>
              <a:rPr lang="en-US" dirty="0"/>
              <a:t>Game World – Main Level/Hub</a:t>
            </a:r>
          </a:p>
          <a:p>
            <a:pPr lvl="1"/>
            <a:r>
              <a:rPr lang="en-US" dirty="0"/>
              <a:t>Sphere of Games - Level 1 </a:t>
            </a:r>
          </a:p>
          <a:p>
            <a:pPr lvl="1"/>
            <a:r>
              <a:rPr lang="en-US" dirty="0"/>
              <a:t>Sphere of Fantasy &amp; Science  - Level 2</a:t>
            </a:r>
          </a:p>
          <a:p>
            <a:r>
              <a:rPr lang="en-US" b="1" u="sng" dirty="0"/>
              <a:t>Inside</a:t>
            </a:r>
          </a:p>
          <a:p>
            <a:pPr lvl="1"/>
            <a:r>
              <a:rPr lang="en-US" dirty="0"/>
              <a:t>Sphere of Games - Level 1 </a:t>
            </a:r>
          </a:p>
          <a:p>
            <a:pPr lvl="1"/>
            <a:r>
              <a:rPr lang="en-US" dirty="0"/>
              <a:t>Sphere of Fantasy &amp; Science  - Level 2</a:t>
            </a:r>
          </a:p>
          <a:p>
            <a:pPr lvl="1"/>
            <a:r>
              <a:rPr lang="en-US" dirty="0"/>
              <a:t>Foley</a:t>
            </a:r>
          </a:p>
          <a:p>
            <a:pPr lvl="2">
              <a:buNone/>
            </a:pPr>
            <a:endParaRPr lang="en-US" dirty="0"/>
          </a:p>
          <a:p>
            <a:pPr lvl="2"/>
            <a:endParaRPr lang="en-US"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Assets Needed </a:t>
            </a:r>
            <a:r>
              <a:rPr lang="en-US" sz="1800" b="1" dirty="0"/>
              <a:t>(</a:t>
            </a:r>
            <a:r>
              <a:rPr lang="en-US" sz="1800" b="1" dirty="0" err="1"/>
              <a:t>con’t</a:t>
            </a:r>
            <a:r>
              <a:rPr lang="en-US" sz="1800" b="1" dirty="0"/>
              <a:t>)</a:t>
            </a:r>
            <a:endParaRPr lang="en-US" dirty="0"/>
          </a:p>
        </p:txBody>
      </p:sp>
      <p:sp>
        <p:nvSpPr>
          <p:cNvPr id="3" name="Content Placeholder 2"/>
          <p:cNvSpPr>
            <a:spLocks noGrp="1"/>
          </p:cNvSpPr>
          <p:nvPr>
            <p:ph idx="1"/>
          </p:nvPr>
        </p:nvSpPr>
        <p:spPr/>
        <p:txBody>
          <a:bodyPr/>
          <a:lstStyle/>
          <a:p>
            <a:r>
              <a:rPr lang="en-US" b="1" u="sng" dirty="0"/>
              <a:t>Sound List </a:t>
            </a:r>
            <a:r>
              <a:rPr lang="en-US" dirty="0"/>
              <a:t>(Player)</a:t>
            </a:r>
          </a:p>
          <a:p>
            <a:pPr lvl="1"/>
            <a:r>
              <a:rPr lang="en-US" dirty="0"/>
              <a:t>Character Movement Sound List</a:t>
            </a:r>
          </a:p>
          <a:p>
            <a:pPr lvl="2"/>
            <a:r>
              <a:rPr lang="en-US" sz="2400" dirty="0"/>
              <a:t>Walking (Ambient)</a:t>
            </a:r>
          </a:p>
          <a:p>
            <a:pPr lvl="2"/>
            <a:r>
              <a:rPr lang="en-US" sz="2400" dirty="0"/>
              <a:t>Running (Ambient)</a:t>
            </a:r>
          </a:p>
          <a:p>
            <a:pPr lvl="2"/>
            <a:r>
              <a:rPr lang="en-US" sz="2400" dirty="0"/>
              <a:t>Other Foley, etc. </a:t>
            </a:r>
          </a:p>
          <a:p>
            <a:pPr lvl="1"/>
            <a:r>
              <a:rPr lang="en-US" dirty="0"/>
              <a:t>Character on Injured / Death sound list</a:t>
            </a:r>
          </a:p>
          <a:p>
            <a:pPr lvl="2"/>
            <a:r>
              <a:rPr lang="en-US" sz="2400" dirty="0"/>
              <a:t>Scream</a:t>
            </a:r>
          </a:p>
          <a:p>
            <a:pPr lvl="2"/>
            <a:r>
              <a:rPr lang="en-US" sz="2400" dirty="0"/>
              <a:t>Pop</a:t>
            </a:r>
          </a:p>
          <a:p>
            <a:pPr lvl="2"/>
            <a:r>
              <a:rPr lang="en-US" sz="2400" dirty="0"/>
              <a:t>Crunch</a:t>
            </a:r>
          </a:p>
          <a:p>
            <a:pPr lvl="3"/>
            <a:endParaRPr lang="en-US" dirty="0"/>
          </a:p>
          <a:p>
            <a:pPr lvl="2"/>
            <a:endParaRPr lang="en-US" dirty="0"/>
          </a:p>
          <a:p>
            <a:endParaRPr lang="en-US"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26</a:t>
            </a:fld>
            <a:endParaRPr 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ame-Pitch-Images-Influences-#2.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2"/>
          </p:nvPr>
        </p:nvSpPr>
        <p:spPr/>
        <p:txBody>
          <a:bodyPr/>
          <a:lstStyle/>
          <a:p>
            <a:fld id="{D1B29D2B-81C9-4644-9B59-DD01AF43EA30}"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ame-Pitch-Images-Production-Schedule-#1.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Slide Number Placeholder 1"/>
          <p:cNvSpPr>
            <a:spLocks noGrp="1"/>
          </p:cNvSpPr>
          <p:nvPr>
            <p:ph type="sldNum" sz="quarter" idx="12"/>
          </p:nvPr>
        </p:nvSpPr>
        <p:spPr/>
        <p:txBody>
          <a:bodyPr/>
          <a:lstStyle/>
          <a:p>
            <a:fld id="{D1B29D2B-81C9-4644-9B59-DD01AF43EA30}"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ame-Pitch-Images-Production-Schedule-#2.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Slide Number Placeholder 1"/>
          <p:cNvSpPr>
            <a:spLocks noGrp="1"/>
          </p:cNvSpPr>
          <p:nvPr>
            <p:ph type="sldNum" sz="quarter" idx="12"/>
          </p:nvPr>
        </p:nvSpPr>
        <p:spPr/>
        <p:txBody>
          <a:bodyPr/>
          <a:lstStyle/>
          <a:p>
            <a:fld id="{D1B29D2B-81C9-4644-9B59-DD01AF43EA30}"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alphaModFix amt="62000"/>
            <a:duotone>
              <a:schemeClr val="bg1">
                <a:shade val="90000"/>
                <a:satMod val="150000"/>
              </a:schemeClr>
              <a:schemeClr val="bg1">
                <a:tint val="88000"/>
                <a:satMod val="150000"/>
              </a:schemeClr>
            </a:duotone>
            <a:lum/>
            <a:extLst>
              <a:ext uri="{28A0092B-C50C-407E-A947-70E740481C1C}">
                <a14:useLocalDpi xmlns:a14="http://schemas.microsoft.com/office/drawing/2010/main"/>
              </a:ext>
            </a:extLst>
          </a:blip>
          <a:srcRect/>
          <a:tile tx="0" ty="0" sx="65000" sy="65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t>Overview</a:t>
            </a:r>
            <a:endParaRPr lang="en-US" dirty="0"/>
          </a:p>
        </p:txBody>
      </p:sp>
      <p:sp>
        <p:nvSpPr>
          <p:cNvPr id="3" name="Content Placeholder 2"/>
          <p:cNvSpPr>
            <a:spLocks noGrp="1"/>
          </p:cNvSpPr>
          <p:nvPr>
            <p:ph idx="1"/>
          </p:nvPr>
        </p:nvSpPr>
        <p:spPr/>
        <p:txBody>
          <a:bodyPr>
            <a:normAutofit/>
          </a:bodyPr>
          <a:lstStyle/>
          <a:p>
            <a:r>
              <a:rPr lang="en-US" b="1" dirty="0"/>
              <a:t>Theme / Setting / Genre</a:t>
            </a:r>
          </a:p>
          <a:p>
            <a:pPr lvl="8"/>
            <a:endParaRPr lang="en-US" b="1" dirty="0"/>
          </a:p>
          <a:p>
            <a:pPr marL="274320" lvl="1" indent="-274320" algn="just">
              <a:buClr>
                <a:schemeClr val="accent3"/>
              </a:buClr>
              <a:buSzPct val="95000"/>
            </a:pPr>
            <a:r>
              <a:rPr lang="en-US" dirty="0"/>
              <a:t>Sci-Fi Fantasy</a:t>
            </a:r>
          </a:p>
          <a:p>
            <a:pPr marL="274320" lvl="1" indent="-274320" algn="just">
              <a:buClr>
                <a:schemeClr val="accent3"/>
              </a:buClr>
              <a:buSzPct val="95000"/>
            </a:pPr>
            <a:endParaRPr lang="en-US" sz="1100" dirty="0"/>
          </a:p>
          <a:p>
            <a:pPr marL="274320" lvl="1" indent="-274320" algn="just">
              <a:buClr>
                <a:schemeClr val="accent3"/>
              </a:buClr>
              <a:buSzPct val="95000"/>
            </a:pPr>
            <a:r>
              <a:rPr lang="en-US" dirty="0"/>
              <a:t>Open World similar to </a:t>
            </a:r>
            <a:r>
              <a:rPr lang="en-US" dirty="0" err="1"/>
              <a:t>Pokemon</a:t>
            </a:r>
            <a:r>
              <a:rPr lang="en-US" dirty="0"/>
              <a:t> Sun and Moon but with the feel of </a:t>
            </a:r>
            <a:r>
              <a:rPr lang="en-US" dirty="0" err="1"/>
              <a:t>Accel</a:t>
            </a:r>
            <a:r>
              <a:rPr lang="en-US" dirty="0"/>
              <a:t> World or Sword Art Online and Sword Art Online Alternative: Gun Gale Online.</a:t>
            </a:r>
          </a:p>
          <a:p>
            <a:pPr marL="274320" lvl="1" indent="-274320" algn="just">
              <a:buClr>
                <a:schemeClr val="accent3"/>
              </a:buClr>
              <a:buSzPct val="95000"/>
            </a:pPr>
            <a:endParaRPr lang="en-US" sz="1200" dirty="0"/>
          </a:p>
          <a:p>
            <a:pPr marL="274320" lvl="1" indent="-274320" algn="just">
              <a:buClr>
                <a:schemeClr val="accent3"/>
              </a:buClr>
              <a:buSzPct val="95000"/>
            </a:pPr>
            <a:r>
              <a:rPr lang="en-US" dirty="0"/>
              <a:t>Turned based MMORPG that allows players to change the rules of the game.</a:t>
            </a:r>
          </a:p>
          <a:p>
            <a:endParaRPr lang="en-US"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Elevator Pitch</a:t>
            </a:r>
            <a:endParaRPr lang="en-US" dirty="0"/>
          </a:p>
        </p:txBody>
      </p:sp>
      <p:sp>
        <p:nvSpPr>
          <p:cNvPr id="3" name="Content Placeholder 2"/>
          <p:cNvSpPr>
            <a:spLocks noGrp="1"/>
          </p:cNvSpPr>
          <p:nvPr>
            <p:ph idx="1"/>
          </p:nvPr>
        </p:nvSpPr>
        <p:spPr/>
        <p:txBody>
          <a:bodyPr/>
          <a:lstStyle/>
          <a:p>
            <a:pPr algn="just"/>
            <a:r>
              <a:rPr lang="en-US" b="1" u="sng" dirty="0"/>
              <a:t>Pitch</a:t>
            </a:r>
          </a:p>
          <a:p>
            <a:pPr algn="just">
              <a:buNone/>
            </a:pPr>
            <a:endParaRPr lang="en-US" sz="1200" dirty="0"/>
          </a:p>
          <a:p>
            <a:pPr lvl="1" algn="just"/>
            <a:r>
              <a:rPr lang="en-US" sz="2600" dirty="0"/>
              <a:t>Tengoku-SR is a turn based tower defense MMORPG where players use an in-game avatar to explore 9 main locations (worlds/spheres) for items and pets to defeat the 9 Totems. </a:t>
            </a:r>
          </a:p>
          <a:p>
            <a:pPr lvl="1" algn="just"/>
            <a:endParaRPr lang="en-US" sz="1200" dirty="0"/>
          </a:p>
          <a:p>
            <a:pPr lvl="1" algn="just"/>
            <a:r>
              <a:rPr lang="en-US" sz="2600" dirty="0"/>
              <a:t>Players use these items to battle each other with animated avatars (Armies/Minions) using spells that modify the rules of the game as you play, to destroy digital Forts.</a:t>
            </a:r>
          </a:p>
          <a:p>
            <a:endParaRPr lang="en-US"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 Description </a:t>
            </a:r>
          </a:p>
        </p:txBody>
      </p:sp>
      <p:sp>
        <p:nvSpPr>
          <p:cNvPr id="3" name="Content Placeholder 2"/>
          <p:cNvSpPr>
            <a:spLocks noGrp="1"/>
          </p:cNvSpPr>
          <p:nvPr>
            <p:ph idx="1"/>
          </p:nvPr>
        </p:nvSpPr>
        <p:spPr>
          <a:xfrm>
            <a:off x="457200" y="1935480"/>
            <a:ext cx="8229600" cy="4617720"/>
          </a:xfrm>
        </p:spPr>
        <p:txBody>
          <a:bodyPr>
            <a:normAutofit fontScale="92500" lnSpcReduction="10000"/>
          </a:bodyPr>
          <a:lstStyle/>
          <a:p>
            <a:pPr algn="just"/>
            <a:r>
              <a:rPr lang="en-US" dirty="0" err="1"/>
              <a:t>Tengoku</a:t>
            </a:r>
            <a:r>
              <a:rPr lang="en-US" dirty="0"/>
              <a:t>-SR is a turn based tower defense encased in an MMORPG community.</a:t>
            </a:r>
          </a:p>
          <a:p>
            <a:pPr algn="just"/>
            <a:endParaRPr lang="en-US" sz="1100" dirty="0"/>
          </a:p>
          <a:p>
            <a:pPr lvl="1" algn="just"/>
            <a:r>
              <a:rPr lang="en-US" sz="2600" dirty="0"/>
              <a:t>The project will entail creating an open world where players can explore and duel.  I have a long term goal of creating a community of generational players who not only love the game but the franchise. With that in mind the game will have a chat feature so players can communicate with each other and the mini-games can be set up as potential spin-offs of the game similar to how Hearthstone was for World of </a:t>
            </a:r>
            <a:r>
              <a:rPr lang="en-US" sz="2600" dirty="0" err="1"/>
              <a:t>Warcraft</a:t>
            </a:r>
            <a:r>
              <a:rPr lang="en-US" sz="2600" dirty="0"/>
              <a:t>.</a:t>
            </a:r>
          </a:p>
          <a:p>
            <a:pPr algn="just"/>
            <a:endParaRPr lang="en-US" sz="1200" dirty="0"/>
          </a:p>
          <a:p>
            <a:pPr lvl="1" algn="just"/>
            <a:r>
              <a:rPr lang="en-US" sz="2600" dirty="0"/>
              <a:t>This plan also includes licensing, merchandising and films/</a:t>
            </a:r>
            <a:r>
              <a:rPr lang="en-US" sz="2600" dirty="0" err="1"/>
              <a:t>tv</a:t>
            </a:r>
            <a:r>
              <a:rPr lang="en-US" sz="2600" dirty="0"/>
              <a:t>.</a:t>
            </a:r>
          </a:p>
          <a:p>
            <a:endParaRPr lang="en-US"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sets this project apart?</a:t>
            </a:r>
            <a:endParaRPr lang="en-US" dirty="0"/>
          </a:p>
        </p:txBody>
      </p:sp>
      <p:sp>
        <p:nvSpPr>
          <p:cNvPr id="3" name="Content Placeholder 2"/>
          <p:cNvSpPr>
            <a:spLocks noGrp="1"/>
          </p:cNvSpPr>
          <p:nvPr>
            <p:ph idx="1"/>
          </p:nvPr>
        </p:nvSpPr>
        <p:spPr/>
        <p:txBody>
          <a:bodyPr>
            <a:normAutofit lnSpcReduction="10000"/>
          </a:bodyPr>
          <a:lstStyle/>
          <a:p>
            <a:pPr algn="just"/>
            <a:r>
              <a:rPr lang="en-US" b="1" u="sng" dirty="0"/>
              <a:t>Reason #1 </a:t>
            </a:r>
            <a:r>
              <a:rPr lang="en-US" dirty="0"/>
              <a:t>– Core Game Mechanic</a:t>
            </a:r>
          </a:p>
          <a:p>
            <a:pPr lvl="1" algn="just"/>
            <a:r>
              <a:rPr lang="en-US" dirty="0"/>
              <a:t>The Game Mechanic (as per the patent)</a:t>
            </a:r>
            <a:r>
              <a:rPr lang="en-US" sz="1800" dirty="0"/>
              <a:t> </a:t>
            </a:r>
            <a:r>
              <a:rPr lang="en-US" dirty="0"/>
              <a:t>for </a:t>
            </a:r>
            <a:r>
              <a:rPr lang="en-US" dirty="0" err="1"/>
              <a:t>Tengoku</a:t>
            </a:r>
            <a:r>
              <a:rPr lang="en-US" dirty="0"/>
              <a:t>-SR at its core is a turn based tower defense game that is both unique and fun. </a:t>
            </a:r>
            <a:endParaRPr lang="en-US" sz="1800" dirty="0"/>
          </a:p>
          <a:p>
            <a:pPr lvl="1" algn="just"/>
            <a:r>
              <a:rPr lang="en-US" dirty="0"/>
              <a:t>Part of the mechanic is it lets players change the rules of the game while dueling.  This in turn creates multiple variations of game play when battling.</a:t>
            </a:r>
          </a:p>
          <a:p>
            <a:pPr lvl="2" algn="just"/>
            <a:endParaRPr lang="en-US" sz="1100" dirty="0"/>
          </a:p>
          <a:p>
            <a:pPr algn="just"/>
            <a:r>
              <a:rPr lang="en-US" b="1" u="sng" dirty="0"/>
              <a:t>Reason #2 </a:t>
            </a:r>
            <a:r>
              <a:rPr lang="en-US" dirty="0"/>
              <a:t>– MMORPG</a:t>
            </a:r>
          </a:p>
          <a:p>
            <a:pPr lvl="1" algn="just"/>
            <a:r>
              <a:rPr lang="en-US" dirty="0" err="1"/>
              <a:t>Tengoku</a:t>
            </a:r>
            <a:r>
              <a:rPr lang="en-US" dirty="0"/>
              <a:t>-SR let’s players immerse themselves in the 9 Spheres of Game World starting in main location of Morning City.</a:t>
            </a:r>
          </a:p>
          <a:p>
            <a:pPr lvl="1" algn="just">
              <a:buNone/>
            </a:pPr>
            <a:endParaRPr lang="en-US"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b="1" dirty="0"/>
              <a:t>What sets this project apart?</a:t>
            </a:r>
            <a:r>
              <a:rPr lang="en-US" sz="1600" b="1" dirty="0"/>
              <a:t>(cont)</a:t>
            </a:r>
            <a:endParaRPr lang="en-US" sz="1600" dirty="0"/>
          </a:p>
        </p:txBody>
      </p:sp>
      <p:sp>
        <p:nvSpPr>
          <p:cNvPr id="3" name="Content Placeholder 2"/>
          <p:cNvSpPr>
            <a:spLocks noGrp="1"/>
          </p:cNvSpPr>
          <p:nvPr>
            <p:ph idx="1"/>
          </p:nvPr>
        </p:nvSpPr>
        <p:spPr/>
        <p:txBody>
          <a:bodyPr>
            <a:normAutofit fontScale="92500" lnSpcReduction="20000"/>
          </a:bodyPr>
          <a:lstStyle/>
          <a:p>
            <a:r>
              <a:rPr lang="en-US" sz="2800" b="1" u="sng" dirty="0"/>
              <a:t>Reason #3 </a:t>
            </a:r>
            <a:r>
              <a:rPr lang="en-US" sz="2800" dirty="0"/>
              <a:t>- The Story</a:t>
            </a:r>
          </a:p>
          <a:p>
            <a:pPr lvl="1" algn="just"/>
            <a:r>
              <a:rPr lang="en-US" sz="2600" dirty="0"/>
              <a:t>Each player will have the primary quest of finding and dueling the 9 Totems of Game World. Each totem is a spell casting games master with specific abilities; each being a ruler of 1 of the 9 spheres. Along the way players will have side missions and quests.</a:t>
            </a:r>
          </a:p>
          <a:p>
            <a:pPr lvl="1" algn="just"/>
            <a:endParaRPr lang="en-US" sz="1000" dirty="0"/>
          </a:p>
          <a:p>
            <a:pPr algn="just"/>
            <a:r>
              <a:rPr lang="en-US" sz="2800" b="1" u="sng" dirty="0"/>
              <a:t>Reason #4 </a:t>
            </a:r>
            <a:r>
              <a:rPr lang="en-US" sz="2800" dirty="0"/>
              <a:t>- Community &amp; Maps</a:t>
            </a:r>
            <a:r>
              <a:rPr lang="en-US" dirty="0"/>
              <a:t>	</a:t>
            </a:r>
          </a:p>
          <a:p>
            <a:pPr lvl="1" algn="just"/>
            <a:r>
              <a:rPr lang="en-US" sz="2600" dirty="0"/>
              <a:t>Players will be able to form guilds to go on quests to gather items and pets to be used to battle each other. And also be able to request to borrow each other’s armies, pets and items if they choose. Eventually there will be a map editor to allow players to create and upload new game maps and environments.</a:t>
            </a:r>
          </a:p>
          <a:p>
            <a:pPr lvl="2"/>
            <a:endParaRPr lang="en-US"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Story 	</a:t>
            </a:r>
          </a:p>
        </p:txBody>
      </p:sp>
      <p:sp>
        <p:nvSpPr>
          <p:cNvPr id="3" name="Content Placeholder 2"/>
          <p:cNvSpPr>
            <a:spLocks noGrp="1"/>
          </p:cNvSpPr>
          <p:nvPr>
            <p:ph idx="1"/>
          </p:nvPr>
        </p:nvSpPr>
        <p:spPr/>
        <p:txBody>
          <a:bodyPr/>
          <a:lstStyle/>
          <a:p>
            <a:pPr lvl="1"/>
            <a:r>
              <a:rPr lang="en-US" dirty="0"/>
              <a:t>You are a Games Caster who must explore the </a:t>
            </a:r>
            <a:r>
              <a:rPr lang="en-US" dirty="0">
                <a:latin typeface="Albertus MT" pitchFamily="18" charset="0"/>
              </a:rPr>
              <a:t>9</a:t>
            </a:r>
            <a:r>
              <a:rPr lang="en-US" dirty="0"/>
              <a:t> Spheres in search of the </a:t>
            </a:r>
            <a:r>
              <a:rPr lang="en-US" dirty="0">
                <a:latin typeface="Albertus MT" pitchFamily="18" charset="0"/>
              </a:rPr>
              <a:t>9</a:t>
            </a:r>
            <a:r>
              <a:rPr lang="en-US" dirty="0"/>
              <a:t> Totems, who are the Games Masters that rule the first realm of Tengoku-SR, Game World. </a:t>
            </a:r>
          </a:p>
          <a:p>
            <a:pPr lvl="1"/>
            <a:r>
              <a:rPr lang="en-US" dirty="0"/>
              <a:t>As you go along your quest in search of the </a:t>
            </a:r>
            <a:r>
              <a:rPr lang="en-US" dirty="0">
                <a:latin typeface="Albertus MT" pitchFamily="18" charset="0"/>
              </a:rPr>
              <a:t>9</a:t>
            </a:r>
            <a:r>
              <a:rPr lang="en-US" dirty="0"/>
              <a:t> Totems you will encounter other Casters who are on their own quests. You can choose to duel or trade with other Casters for items, spells, pets and minions. </a:t>
            </a:r>
          </a:p>
          <a:p>
            <a:pPr lvl="1"/>
            <a:r>
              <a:rPr lang="en-US" dirty="0"/>
              <a:t>You can also ask for their help on missions and in duels. Your ultimate goal is to defeat all </a:t>
            </a:r>
            <a:r>
              <a:rPr lang="en-US" dirty="0">
                <a:latin typeface="Albertus MT" pitchFamily="18" charset="0"/>
              </a:rPr>
              <a:t>9</a:t>
            </a:r>
            <a:r>
              <a:rPr lang="en-US" dirty="0"/>
              <a:t> Totems and prove yourself a worthy Games Master.</a:t>
            </a:r>
          </a:p>
          <a:p>
            <a:endParaRPr lang="en-US"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Game play </a:t>
            </a:r>
          </a:p>
        </p:txBody>
      </p:sp>
      <p:sp>
        <p:nvSpPr>
          <p:cNvPr id="3" name="Content Placeholder 2"/>
          <p:cNvSpPr>
            <a:spLocks noGrp="1"/>
          </p:cNvSpPr>
          <p:nvPr>
            <p:ph idx="1"/>
          </p:nvPr>
        </p:nvSpPr>
        <p:spPr/>
        <p:txBody>
          <a:bodyPr>
            <a:normAutofit fontScale="92500" lnSpcReduction="20000"/>
          </a:bodyPr>
          <a:lstStyle/>
          <a:p>
            <a:pPr algn="just"/>
            <a:r>
              <a:rPr lang="en-US" sz="2800" b="1" u="sng" dirty="0"/>
              <a:t>Brief</a:t>
            </a:r>
          </a:p>
          <a:p>
            <a:pPr marL="548640" lvl="2" indent="-274320" algn="just">
              <a:buClr>
                <a:schemeClr val="accent3"/>
              </a:buClr>
              <a:buSzPct val="95000"/>
            </a:pPr>
            <a:r>
              <a:rPr lang="en-US" sz="2600" dirty="0"/>
              <a:t>Explore an open world to find and challenge the 9 Totems.  </a:t>
            </a:r>
          </a:p>
          <a:p>
            <a:pPr lvl="1" algn="just">
              <a:buNone/>
            </a:pPr>
            <a:endParaRPr lang="en-US" sz="1200" dirty="0"/>
          </a:p>
          <a:p>
            <a:pPr algn="just"/>
            <a:r>
              <a:rPr lang="en-US" sz="2800" b="1" u="sng" dirty="0"/>
              <a:t>Detailed</a:t>
            </a:r>
          </a:p>
          <a:p>
            <a:pPr marL="548640" lvl="2" indent="-274320" algn="just">
              <a:buClr>
                <a:schemeClr val="accent3"/>
              </a:buClr>
              <a:buSzPct val="95000"/>
            </a:pPr>
            <a:r>
              <a:rPr lang="en-US" sz="2600" dirty="0"/>
              <a:t>The 9 Totems are 9 game masters that must be overthrown. To do so you are armed with an inventory of spell cards.  These spells allow you to battle other Game Casters in duels, the more you duel the stronger you get. Along the way you find items and collect armies, pets and spells that you use during your duels. Once you are armed with enough spells you can challenge the 9 Totems.</a:t>
            </a:r>
          </a:p>
          <a:p>
            <a:pPr algn="just"/>
            <a:endParaRPr lang="en-US" dirty="0"/>
          </a:p>
        </p:txBody>
      </p:sp>
      <p:sp>
        <p:nvSpPr>
          <p:cNvPr id="4" name="Slide Number Placeholder 3"/>
          <p:cNvSpPr>
            <a:spLocks noGrp="1"/>
          </p:cNvSpPr>
          <p:nvPr>
            <p:ph type="sldNum" sz="quarter" idx="12"/>
          </p:nvPr>
        </p:nvSpPr>
        <p:spPr/>
        <p:txBody>
          <a:bodyPr/>
          <a:lstStyle/>
          <a:p>
            <a:fld id="{D1B29D2B-81C9-4644-9B59-DD01AF43EA30}"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3246</TotalTime>
  <Words>1824</Words>
  <Application>Microsoft Office PowerPoint</Application>
  <PresentationFormat>On-screen Show (4:3)</PresentationFormat>
  <Paragraphs>259</Paragraphs>
  <Slides>29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Albertus MT</vt:lpstr>
      <vt:lpstr>Calibri</vt:lpstr>
      <vt:lpstr>Constantia</vt:lpstr>
      <vt:lpstr>Wingdings 2</vt:lpstr>
      <vt:lpstr>Flow</vt:lpstr>
      <vt:lpstr>PowerPoint Presentation</vt:lpstr>
      <vt:lpstr>Table of Contents</vt:lpstr>
      <vt:lpstr>Overview</vt:lpstr>
      <vt:lpstr>Elevator Pitch</vt:lpstr>
      <vt:lpstr>Project Description </vt:lpstr>
      <vt:lpstr>What sets this project apart?</vt:lpstr>
      <vt:lpstr>What sets this project apart?(cont)</vt:lpstr>
      <vt:lpstr>Story  </vt:lpstr>
      <vt:lpstr>Game play </vt:lpstr>
      <vt:lpstr>Game mechanics</vt:lpstr>
      <vt:lpstr>Game mechanics (con’t)</vt:lpstr>
      <vt:lpstr>Game Mechanics (Detailed)</vt:lpstr>
      <vt:lpstr>Game Mechanics (Detailed)</vt:lpstr>
      <vt:lpstr>Game Mechanics (Detailed)</vt:lpstr>
      <vt:lpstr>Game Mechanics (Detailed)</vt:lpstr>
      <vt:lpstr>Monetization</vt:lpstr>
      <vt:lpstr>Production Schedule (Brief)</vt:lpstr>
      <vt:lpstr>Project Scope </vt:lpstr>
      <vt:lpstr>Project Scope (con’t)</vt:lpstr>
      <vt:lpstr>Project Scope (con’t)</vt:lpstr>
      <vt:lpstr>Project Scope (con’t)</vt:lpstr>
      <vt:lpstr>Assets Needed</vt:lpstr>
      <vt:lpstr>Assets Needed (con’t)</vt:lpstr>
      <vt:lpstr>Assets Needed (con’t)</vt:lpstr>
      <vt:lpstr>Assets Needed (con’t)</vt:lpstr>
      <vt:lpstr>Assets Needed (con’t)</vt:lpstr>
      <vt:lpstr>PowerPoint Presentation</vt:lpstr>
      <vt:lpstr>PowerPoint Presentation</vt:lpstr>
      <vt:lpstr>PowerPoint Presentation</vt:lpstr>
    </vt:vector>
  </TitlesOfParts>
  <Company>1199NBF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UhmYeah</dc:creator>
  <cp:lastModifiedBy>Damascus Harley</cp:lastModifiedBy>
  <cp:revision>129</cp:revision>
  <dcterms:created xsi:type="dcterms:W3CDTF">2018-11-07T17:06:01Z</dcterms:created>
  <dcterms:modified xsi:type="dcterms:W3CDTF">2022-06-09T16:09:27Z</dcterms:modified>
</cp:coreProperties>
</file>